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12192000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08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368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402138" y="0"/>
            <a:ext cx="3368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3575"/>
            <a:ext cx="3368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3c5cf0d6d_0_1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3c5cf0d6d_0_1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f3c5cf0d6d_0_1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085b40867_0_19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085b40867_0_19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2085b40867_0_19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3c5cf0d6d_0_28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3c5cf0d6d_0_28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f3c5cf0d6d_0_28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fb3d87bda_0_26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fb3d87bda_0_26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1fb3d87bda_0_26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fb3d87bda_0_0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fb3d87bda_0_0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1fb3d87bda_0_0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fb3d87bda_0_7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fb3d87bda_0_7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1fb3d87bda_0_7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085b40867_0_869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2085b40867_0_869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2085b40867_0_869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fb3d87bda_0_12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1fb3d87bda_0_12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1fb3d87bda_0_12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3c5cf0d6d_2_5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3c5cf0d6d_2_5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f3c5cf0d6d_2_5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3c5cf0d6d_2_26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3c5cf0d6d_2_26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f3c5cf0d6d_2_26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f12533563_0_1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f12533563_0_1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1f12533563_0_1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f12533563_0_36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f12533563_0_36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11f12533563_0_36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f12533563_0_41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f12533563_0_41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1f12533563_0_41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f12533563_0_51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f12533563_0_51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1f12533563_0_51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f12533563_0_46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f12533563_0_46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11f12533563_0_46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f12533563_0_56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f12533563_0_56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1f12533563_0_56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f12533563_0_66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f12533563_0_66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11f12533563_0_66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:notes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1:notes"/>
          <p:cNvSpPr/>
          <p:nvPr>
            <p:ph idx="2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:notes"/>
          <p:cNvSpPr/>
          <p:nvPr>
            <p:ph idx="2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085b40867_0_0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085b40867_0_0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2085b40867_0_0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f12533563_0_31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f12533563_0_31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1f12533563_0_31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085b40867_0_14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085b40867_0_14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2085b40867_0_14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085b40867_0_879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085b40867_0_879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2085b40867_0_879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085b40867_0_885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085b40867_0_885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2085b40867_0_885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/>
          <p:nvPr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 txBox="1"/>
          <p:nvPr>
            <p:ph idx="1" type="body"/>
          </p:nvPr>
        </p:nvSpPr>
        <p:spPr>
          <a:xfrm>
            <a:off x="3352800" y="5410200"/>
            <a:ext cx="802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type="title"/>
          </p:nvPr>
        </p:nvSpPr>
        <p:spPr>
          <a:xfrm>
            <a:off x="3352800" y="3810000"/>
            <a:ext cx="8026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BITS_university_logo_whitevert.png" id="26" name="Google Shape;26;p2"/>
          <p:cNvPicPr preferRelativeResize="0"/>
          <p:nvPr/>
        </p:nvPicPr>
        <p:blipFill rotWithShape="1">
          <a:blip r:embed="rId3">
            <a:alphaModFix/>
          </a:blip>
          <a:srcRect b="28592" l="0" r="0" t="2"/>
          <a:stretch/>
        </p:blipFill>
        <p:spPr>
          <a:xfrm>
            <a:off x="101600" y="3352800"/>
            <a:ext cx="2743200" cy="19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 txBox="1"/>
          <p:nvPr/>
        </p:nvSpPr>
        <p:spPr>
          <a:xfrm>
            <a:off x="-101600" y="5257800"/>
            <a:ext cx="29464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b="0" i="0" lang="en-IN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8" name="Google Shape;28;p2"/>
          <p:cNvSpPr txBox="1"/>
          <p:nvPr/>
        </p:nvSpPr>
        <p:spPr>
          <a:xfrm>
            <a:off x="203200" y="5666602"/>
            <a:ext cx="2540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2778517" y="6550672"/>
            <a:ext cx="9413483" cy="48665"/>
            <a:chOff x="2083888" y="6550671"/>
            <a:chExt cx="7060112" cy="48665"/>
          </a:xfrm>
        </p:grpSpPr>
        <p:sp>
          <p:nvSpPr>
            <p:cNvPr id="99" name="Google Shape;99;p16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Picture 7.png" id="102" name="Google Shape;102;p16"/>
          <p:cNvPicPr preferRelativeResize="0"/>
          <p:nvPr/>
        </p:nvPicPr>
        <p:blipFill rotWithShape="1">
          <a:blip r:embed="rId2">
            <a:alphaModFix/>
          </a:blip>
          <a:srcRect b="5335" l="1923" r="0" t="0"/>
          <a:stretch/>
        </p:blipFill>
        <p:spPr>
          <a:xfrm>
            <a:off x="8839201" y="-1"/>
            <a:ext cx="2924257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6"/>
          <p:cNvGrpSpPr/>
          <p:nvPr/>
        </p:nvGrpSpPr>
        <p:grpSpPr>
          <a:xfrm>
            <a:off x="2844800" y="6553201"/>
            <a:ext cx="9347201" cy="45719"/>
            <a:chOff x="1905000" y="6553200"/>
            <a:chExt cx="7010400" cy="45719"/>
          </a:xfrm>
        </p:grpSpPr>
        <p:sp>
          <p:nvSpPr>
            <p:cNvPr id="104" name="Google Shape;104;p1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16"/>
          <p:cNvGrpSpPr/>
          <p:nvPr/>
        </p:nvGrpSpPr>
        <p:grpSpPr>
          <a:xfrm>
            <a:off x="0" y="1295401"/>
            <a:ext cx="9347201" cy="45719"/>
            <a:chOff x="1905000" y="6553200"/>
            <a:chExt cx="7010400" cy="45719"/>
          </a:xfrm>
        </p:grpSpPr>
        <p:sp>
          <p:nvSpPr>
            <p:cNvPr id="108" name="Google Shape;108;p1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1" type="ftr"/>
          </p:nvPr>
        </p:nvSpPr>
        <p:spPr>
          <a:xfrm>
            <a:off x="0" y="6554056"/>
            <a:ext cx="12192000" cy="30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11815" y="6554055"/>
            <a:ext cx="1218018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8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8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8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8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3352680"/>
            <a:ext cx="11581200" cy="2742120"/>
          </a:xfrm>
          <a:prstGeom prst="rect">
            <a:avLst/>
          </a:prstGeom>
          <a:solidFill>
            <a:srgbClr val="101141"/>
          </a:solidFill>
          <a:ln>
            <a:noFill/>
          </a:ln>
          <a:effectLst>
            <a:outerShdw blurRad="40000" rotWithShape="0" dir="5400000" dist="23040">
              <a:srgbClr val="000000">
                <a:alpha val="3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860640" y="6095880"/>
            <a:ext cx="3859560" cy="75240"/>
          </a:xfrm>
          <a:prstGeom prst="rect">
            <a:avLst/>
          </a:prstGeom>
          <a:solidFill>
            <a:srgbClr val="76C2E5"/>
          </a:solidFill>
          <a:ln>
            <a:noFill/>
          </a:ln>
          <a:effectLst>
            <a:outerShdw blurRad="40000" rotWithShape="0" dir="5400000" dist="23040">
              <a:srgbClr val="000000">
                <a:alpha val="3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6095880"/>
            <a:ext cx="3859560" cy="75240"/>
          </a:xfrm>
          <a:prstGeom prst="rect">
            <a:avLst/>
          </a:prstGeom>
          <a:solidFill>
            <a:srgbClr val="FCB017"/>
          </a:solidFill>
          <a:ln>
            <a:noFill/>
          </a:ln>
          <a:effectLst>
            <a:outerShdw blurRad="40000" rotWithShape="0" dir="5400000" dist="23040">
              <a:srgbClr val="000000">
                <a:alpha val="3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7721640" y="6095880"/>
            <a:ext cx="3859560" cy="7524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3040">
              <a:srgbClr val="000000">
                <a:alpha val="3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2">
            <a:alphaModFix/>
          </a:blip>
          <a:srcRect b="28589" l="0" r="0" t="0"/>
          <a:stretch/>
        </p:blipFill>
        <p:spPr>
          <a:xfrm>
            <a:off x="101520" y="3352680"/>
            <a:ext cx="2742120" cy="197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-101520" y="5257800"/>
            <a:ext cx="2945160" cy="531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b="0" i="0" lang="en-IN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203040" y="5666760"/>
            <a:ext cx="2539080" cy="272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4368960" y="6596280"/>
            <a:ext cx="7822080" cy="25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100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lang="en-IN" sz="1100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sz="11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15"/>
          <p:cNvGrpSpPr/>
          <p:nvPr/>
        </p:nvGrpSpPr>
        <p:grpSpPr>
          <a:xfrm>
            <a:off x="2778480" y="6550560"/>
            <a:ext cx="9412560" cy="47520"/>
            <a:chOff x="2778480" y="6550560"/>
            <a:chExt cx="9412560" cy="47520"/>
          </a:xfrm>
        </p:grpSpPr>
        <p:sp>
          <p:nvSpPr>
            <p:cNvPr id="83" name="Google Shape;83;p15"/>
            <p:cNvSpPr/>
            <p:nvPr/>
          </p:nvSpPr>
          <p:spPr>
            <a:xfrm>
              <a:off x="6174000" y="6550560"/>
              <a:ext cx="3103560" cy="4752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>
              <a:outerShdw blurRad="40000" rotWithShape="0" dir="5400000" dist="2304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9210600" y="6550560"/>
              <a:ext cx="2980440" cy="44640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>
              <a:outerShdw blurRad="40000" rotWithShape="0" dir="5400000" dist="2304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2778480" y="6550560"/>
              <a:ext cx="3439800" cy="4752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>
              <a:outerShdw blurRad="40000" rotWithShape="0" dir="5400000" dist="2304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" name="Google Shape;86;p15"/>
          <p:cNvPicPr preferRelativeResize="0"/>
          <p:nvPr/>
        </p:nvPicPr>
        <p:blipFill rotWithShape="1">
          <a:blip r:embed="rId1">
            <a:alphaModFix/>
          </a:blip>
          <a:srcRect b="5315" l="1916" r="0" t="0"/>
          <a:stretch/>
        </p:blipFill>
        <p:spPr>
          <a:xfrm>
            <a:off x="8839080" y="0"/>
            <a:ext cx="2923200" cy="6915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5"/>
          <p:cNvGrpSpPr/>
          <p:nvPr/>
        </p:nvGrpSpPr>
        <p:grpSpPr>
          <a:xfrm>
            <a:off x="2844720" y="6553080"/>
            <a:ext cx="9345960" cy="44640"/>
            <a:chOff x="2844720" y="6553080"/>
            <a:chExt cx="9345960" cy="44640"/>
          </a:xfrm>
        </p:grpSpPr>
        <p:sp>
          <p:nvSpPr>
            <p:cNvPr id="88" name="Google Shape;88;p15"/>
            <p:cNvSpPr/>
            <p:nvPr/>
          </p:nvSpPr>
          <p:spPr>
            <a:xfrm>
              <a:off x="5994360" y="6553080"/>
              <a:ext cx="3103560" cy="4464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>
              <a:outerShdw blurRad="40000" rotWithShape="0" dir="5400000" dist="2304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44720" y="6553080"/>
              <a:ext cx="3148560" cy="4464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>
              <a:outerShdw blurRad="40000" rotWithShape="0" dir="5400000" dist="2304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9087120" y="6553080"/>
              <a:ext cx="3103560" cy="446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304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15"/>
          <p:cNvGrpSpPr/>
          <p:nvPr/>
        </p:nvGrpSpPr>
        <p:grpSpPr>
          <a:xfrm>
            <a:off x="0" y="1295280"/>
            <a:ext cx="9345960" cy="44640"/>
            <a:chOff x="0" y="1295280"/>
            <a:chExt cx="9345960" cy="44640"/>
          </a:xfrm>
        </p:grpSpPr>
        <p:sp>
          <p:nvSpPr>
            <p:cNvPr id="92" name="Google Shape;92;p15"/>
            <p:cNvSpPr/>
            <p:nvPr/>
          </p:nvSpPr>
          <p:spPr>
            <a:xfrm>
              <a:off x="3149640" y="1295280"/>
              <a:ext cx="3103560" cy="4464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>
              <a:outerShdw blurRad="40000" rotWithShape="0" dir="5400000" dist="2304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0" y="1295280"/>
              <a:ext cx="3148560" cy="4464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>
              <a:outerShdw blurRad="40000" rotWithShape="0" dir="5400000" dist="2304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6242400" y="1295280"/>
              <a:ext cx="3103560" cy="446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304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i.org/10.1002/adma.201202196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Relationship Id="rId6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/>
        </p:nvSpPr>
        <p:spPr>
          <a:xfrm>
            <a:off x="3733800" y="3352798"/>
            <a:ext cx="6705600" cy="14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100">
                <a:solidFill>
                  <a:schemeClr val="lt1"/>
                </a:solidFill>
              </a:rPr>
              <a:t>Flexible batteries for wearable devices</a:t>
            </a:r>
            <a:endParaRPr sz="3100"/>
          </a:p>
        </p:txBody>
      </p:sp>
      <p:sp>
        <p:nvSpPr>
          <p:cNvPr id="169" name="Google Shape;169;p30"/>
          <p:cNvSpPr txBox="1"/>
          <p:nvPr/>
        </p:nvSpPr>
        <p:spPr>
          <a:xfrm>
            <a:off x="3733800" y="5147250"/>
            <a:ext cx="336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Dhairya Arora</a:t>
            </a:r>
            <a:br>
              <a:rPr lang="en-IN">
                <a:solidFill>
                  <a:schemeClr val="lt1"/>
                </a:solidFill>
              </a:rPr>
            </a:br>
            <a:r>
              <a:rPr lang="en-IN">
                <a:solidFill>
                  <a:schemeClr val="lt1"/>
                </a:solidFill>
              </a:rPr>
              <a:t>Reva Teotia</a:t>
            </a:r>
            <a:br>
              <a:rPr lang="en-IN">
                <a:solidFill>
                  <a:schemeClr val="lt1"/>
                </a:solidFill>
              </a:rPr>
            </a:br>
            <a:r>
              <a:rPr lang="en-IN">
                <a:solidFill>
                  <a:schemeClr val="lt1"/>
                </a:solidFill>
              </a:rPr>
              <a:t>Sarthak Dixit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Porous Materials: Electrolytes</a:t>
            </a:r>
            <a:endParaRPr/>
          </a:p>
        </p:txBody>
      </p:sp>
      <p:sp>
        <p:nvSpPr>
          <p:cNvPr id="247" name="Google Shape;247;p39"/>
          <p:cNvSpPr txBox="1"/>
          <p:nvPr/>
        </p:nvSpPr>
        <p:spPr>
          <a:xfrm>
            <a:off x="624600" y="1599775"/>
            <a:ext cx="92217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/>
              <a:t>Standard materials used: Li based gels or polymers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/>
              <a:t>Considerations: Solid vs Liquid electrolytes. Liq elec. Usually not used in flexible Li-ion batteries.</a:t>
            </a:r>
            <a:endParaRPr sz="1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/>
              <a:t>Materials:</a:t>
            </a:r>
            <a:endParaRPr sz="1900"/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IN" sz="1900"/>
              <a:t>GPEs(Gel Polymer electrolyte): Polyethylene oxide, Polyimide, p</a:t>
            </a:r>
            <a:r>
              <a:rPr lang="en-IN" sz="1900">
                <a:solidFill>
                  <a:schemeClr val="dk1"/>
                </a:solidFill>
                <a:highlight>
                  <a:srgbClr val="FFFFFF"/>
                </a:highlight>
              </a:rPr>
              <a:t>oly(ethylcyanoacrylate), poly(vinylidene  fluoride)  (PVDF), poly(arylene  ether),and  poly(vinylidene  fluoride-co-hexafluoropropylene) (PVDF-HFP)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IN" sz="1900"/>
              <a:t>SPEs(Solid-state polymer electrolytes): LLZO(Li7La3Zr2O12) and PEO based solid electrolyte : high ionic conductivity and flexibility, flexible CSE with vertically aligned columns of Li1+xAlxTi2−x(PO4)3 (LATP): good ionic conductivity and flexibility. Many other complex compounds can be used as an electrolyte while maintaining flexibility and good ionic conductivity.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Superslim batteries</a:t>
            </a:r>
            <a:endParaRPr/>
          </a:p>
        </p:txBody>
      </p:sp>
      <p:sp>
        <p:nvSpPr>
          <p:cNvPr id="254" name="Google Shape;254;p40"/>
          <p:cNvSpPr txBox="1"/>
          <p:nvPr/>
        </p:nvSpPr>
        <p:spPr>
          <a:xfrm>
            <a:off x="661600" y="1605075"/>
            <a:ext cx="79725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/>
              <a:t>Technology: Thinning. Thin materials are used to make the batteries.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/>
              <a:t>Strain = t/2r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725" y="2984425"/>
            <a:ext cx="3570800" cy="33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861" y="3252063"/>
            <a:ext cx="4280364" cy="30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Superslim batteries: Materials</a:t>
            </a:r>
            <a:endParaRPr/>
          </a:p>
        </p:txBody>
      </p:sp>
      <p:sp>
        <p:nvSpPr>
          <p:cNvPr id="263" name="Google Shape;263;p41"/>
          <p:cNvSpPr txBox="1"/>
          <p:nvPr/>
        </p:nvSpPr>
        <p:spPr>
          <a:xfrm>
            <a:off x="588125" y="1605075"/>
            <a:ext cx="101157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/>
              <a:t>Substrate : PDMS/ Mica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/>
              <a:t>Electrodes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Anode: Li metal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Cathode: Lithium cobalt oxide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/>
              <a:t>Electrolyte: Lithium phosphorus oxynitride(LiPON)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/>
              <a:t>Current collectors: Cathode </a:t>
            </a:r>
            <a:r>
              <a:rPr lang="en-IN" sz="1900"/>
              <a:t>current</a:t>
            </a:r>
            <a:r>
              <a:rPr lang="en-IN" sz="1900"/>
              <a:t> collector(CCC)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9525" y="1420125"/>
            <a:ext cx="3209100" cy="224115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 txBox="1"/>
          <p:nvPr/>
        </p:nvSpPr>
        <p:spPr>
          <a:xfrm>
            <a:off x="548500" y="4212888"/>
            <a:ext cx="6999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/>
              <a:t>The same battery is also being manufactured with PDMS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/>
              <a:t>Substrate on both the sides.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/>
              <a:t>Some properties: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Capacity = 106 uAh/cm2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Capacity</a:t>
            </a:r>
            <a:r>
              <a:rPr lang="en-IN" sz="1900"/>
              <a:t> retention = 94.5% after 100 cycles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8088" y="4036525"/>
            <a:ext cx="3209116" cy="229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idx="1" type="body"/>
          </p:nvPr>
        </p:nvSpPr>
        <p:spPr>
          <a:xfrm>
            <a:off x="406400" y="299350"/>
            <a:ext cx="8432700" cy="92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Topological batteries</a:t>
            </a:r>
            <a:endParaRPr/>
          </a:p>
        </p:txBody>
      </p:sp>
      <p:sp>
        <p:nvSpPr>
          <p:cNvPr id="273" name="Google Shape;273;p42"/>
          <p:cNvSpPr txBox="1"/>
          <p:nvPr/>
        </p:nvSpPr>
        <p:spPr>
          <a:xfrm>
            <a:off x="1004500" y="1739800"/>
            <a:ext cx="85479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/>
              <a:t>Flexible batteries can also be realized by optimizing </a:t>
            </a:r>
            <a:r>
              <a:rPr lang="en-IN" sz="1900"/>
              <a:t>the</a:t>
            </a:r>
            <a:r>
              <a:rPr lang="en-IN" sz="1900"/>
              <a:t> structure of the cells.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/>
              <a:t>Some of these structures include: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Wire-shaped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cable-type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Wave-like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miura pattern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500" y="2229675"/>
            <a:ext cx="4924800" cy="19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4650" y="4349025"/>
            <a:ext cx="6699724" cy="21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Metal Gas Batteries </a:t>
            </a:r>
            <a:endParaRPr/>
          </a:p>
        </p:txBody>
      </p:sp>
      <p:sp>
        <p:nvSpPr>
          <p:cNvPr id="282" name="Google Shape;282;p43"/>
          <p:cNvSpPr txBox="1"/>
          <p:nvPr/>
        </p:nvSpPr>
        <p:spPr>
          <a:xfrm>
            <a:off x="326575" y="1700900"/>
            <a:ext cx="11198700" cy="45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The basic working principle of the battery relies on the chemical reaction between metal ions and gases available in the air such as O</a:t>
            </a:r>
            <a:r>
              <a:rPr baseline="-25000" lang="en-IN" sz="1900"/>
              <a:t>2</a:t>
            </a:r>
            <a:r>
              <a:rPr lang="en-IN" sz="1900"/>
              <a:t> and CO</a:t>
            </a:r>
            <a:r>
              <a:rPr baseline="-25000" lang="en-IN" sz="1900"/>
              <a:t>2</a:t>
            </a:r>
            <a:r>
              <a:rPr lang="en-IN" sz="1900"/>
              <a:t>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Significant </a:t>
            </a:r>
            <a:r>
              <a:rPr lang="en-IN" sz="1900"/>
              <a:t>advantages</a:t>
            </a:r>
            <a:r>
              <a:rPr lang="en-IN" sz="1900"/>
              <a:t>: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IN" sz="1900"/>
              <a:t>Excellent energy storage capacity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IN" sz="1900"/>
              <a:t>Reversibility of reaction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IN" sz="1900"/>
              <a:t>Sufficient service life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Challenges faced: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IN" sz="1900"/>
              <a:t>Sluggish reaction rates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IN" sz="1900"/>
              <a:t>Catalysis decay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IN" sz="1900"/>
              <a:t>Difficult quick charging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Structure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/>
              <a:t>	</a:t>
            </a:r>
            <a:endParaRPr sz="1900"/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650" y="3184075"/>
            <a:ext cx="6503726" cy="268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Metal-O</a:t>
            </a:r>
            <a:r>
              <a:rPr baseline="-25000" lang="en-IN"/>
              <a:t>2</a:t>
            </a:r>
            <a:r>
              <a:rPr lang="en-IN"/>
              <a:t> Batteries</a:t>
            </a:r>
            <a:endParaRPr/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767" y="2832650"/>
            <a:ext cx="6356357" cy="27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13" y="2301137"/>
            <a:ext cx="3589725" cy="1622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088" y="4548225"/>
            <a:ext cx="3807461" cy="15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/>
          <p:nvPr/>
        </p:nvSpPr>
        <p:spPr>
          <a:xfrm>
            <a:off x="669425" y="1795375"/>
            <a:ext cx="482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/>
              <a:t>Governing discharge equation (Aqueous):</a:t>
            </a:r>
            <a:endParaRPr sz="1600"/>
          </a:p>
        </p:txBody>
      </p:sp>
      <p:sp>
        <p:nvSpPr>
          <p:cNvPr id="294" name="Google Shape;294;p44"/>
          <p:cNvSpPr txBox="1"/>
          <p:nvPr/>
        </p:nvSpPr>
        <p:spPr>
          <a:xfrm>
            <a:off x="669425" y="3983100"/>
            <a:ext cx="482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/>
              <a:t>Governing discharge equation (Non-Aqueous):</a:t>
            </a:r>
            <a:endParaRPr sz="1700"/>
          </a:p>
        </p:txBody>
      </p:sp>
      <p:sp>
        <p:nvSpPr>
          <p:cNvPr id="295" name="Google Shape;295;p44"/>
          <p:cNvSpPr txBox="1"/>
          <p:nvPr/>
        </p:nvSpPr>
        <p:spPr>
          <a:xfrm>
            <a:off x="5810250" y="1823350"/>
            <a:ext cx="583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/>
              <a:t>Examples: Zinc-Air Batteries (ZAB), Li-O</a:t>
            </a:r>
            <a:r>
              <a:rPr baseline="-25000" lang="en-IN" sz="1600"/>
              <a:t>2</a:t>
            </a:r>
            <a:r>
              <a:rPr lang="en-IN" sz="1600"/>
              <a:t> Batteries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Metal-O</a:t>
            </a:r>
            <a:r>
              <a:rPr baseline="-25000" lang="en-IN"/>
              <a:t>2</a:t>
            </a:r>
            <a:r>
              <a:rPr lang="en-IN"/>
              <a:t> Batteries: Flexible ZAB</a:t>
            </a:r>
            <a:endParaRPr/>
          </a:p>
        </p:txBody>
      </p:sp>
      <p:sp>
        <p:nvSpPr>
          <p:cNvPr id="302" name="Google Shape;302;p45"/>
          <p:cNvSpPr txBox="1"/>
          <p:nvPr/>
        </p:nvSpPr>
        <p:spPr>
          <a:xfrm>
            <a:off x="421825" y="1592025"/>
            <a:ext cx="6517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/>
              <a:t>Governing Equation: </a:t>
            </a:r>
            <a:endParaRPr sz="1900"/>
          </a:p>
        </p:txBody>
      </p:sp>
      <p:pic>
        <p:nvPicPr>
          <p:cNvPr id="303" name="Google Shape;3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2069025"/>
            <a:ext cx="4365175" cy="3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5"/>
          <p:cNvSpPr txBox="1"/>
          <p:nvPr/>
        </p:nvSpPr>
        <p:spPr>
          <a:xfrm>
            <a:off x="5374825" y="1714500"/>
            <a:ext cx="6109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IN" sz="1600"/>
              <a:t>Only commercialized metal-gas battery → hearing aids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IN" sz="1600"/>
              <a:t>Energy density (theoretical) = 1084 W h kg-1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IN" sz="1600"/>
              <a:t>Equilibrium potential = 1.65 V</a:t>
            </a:r>
            <a:endParaRPr sz="1600"/>
          </a:p>
        </p:txBody>
      </p:sp>
      <p:pic>
        <p:nvPicPr>
          <p:cNvPr id="305" name="Google Shape;3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2076" y="3007150"/>
            <a:ext cx="4754976" cy="30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Metal-O</a:t>
            </a:r>
            <a:r>
              <a:rPr baseline="-25000" lang="en-IN"/>
              <a:t>2</a:t>
            </a:r>
            <a:r>
              <a:rPr lang="en-IN"/>
              <a:t> Batteries: Flexible ZAB</a:t>
            </a:r>
            <a:endParaRPr/>
          </a:p>
        </p:txBody>
      </p:sp>
      <p:sp>
        <p:nvSpPr>
          <p:cNvPr id="312" name="Google Shape;312;p46"/>
          <p:cNvSpPr txBox="1"/>
          <p:nvPr/>
        </p:nvSpPr>
        <p:spPr>
          <a:xfrm>
            <a:off x="5946325" y="1880450"/>
            <a:ext cx="5607900" cy="43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/>
              <a:t>Flexible</a:t>
            </a:r>
            <a:r>
              <a:rPr lang="en-IN" sz="1600"/>
              <a:t> Zn Anodes: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IN" sz="1600"/>
              <a:t>Materials such as Zn foils or Zn wires used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IN" sz="1600"/>
              <a:t>Lower cost, simplified process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IN" sz="1600"/>
              <a:t>Good mech strength, flexibility, easy processing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IN" sz="1600"/>
              <a:t>Other options excessive (in terms of Zn quantity)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IN" sz="1600"/>
              <a:t>Challenges: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IN" sz="1600"/>
              <a:t>Low utilization of anode → low energy density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IN" sz="1600"/>
              <a:t>Pure Zn easily damaged (inherent metal fatigue)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IN" sz="1600"/>
              <a:t>Dendritic crystals → damage cell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IN" sz="1600"/>
              <a:t>Solutions derived from ZIBs: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IN" sz="1600"/>
              <a:t>Epitaxial deposition of Zn with proper </a:t>
            </a:r>
            <a:r>
              <a:rPr lang="en-IN" sz="1600"/>
              <a:t>crystal</a:t>
            </a:r>
            <a:r>
              <a:rPr lang="en-IN" sz="1600"/>
              <a:t> orientation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IN" sz="1600"/>
              <a:t>ZnF</a:t>
            </a:r>
            <a:r>
              <a:rPr baseline="-25000" lang="en-IN" sz="1600"/>
              <a:t>2</a:t>
            </a:r>
            <a:r>
              <a:rPr lang="en-IN" sz="1600"/>
              <a:t> rich SEI film on Zn anode (stable cycling performance)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IN" sz="1600"/>
              <a:t> Zn/CNT/CNF anodes (dendrite reduction)</a:t>
            </a:r>
            <a:endParaRPr sz="1600"/>
          </a:p>
        </p:txBody>
      </p:sp>
      <p:sp>
        <p:nvSpPr>
          <p:cNvPr id="313" name="Google Shape;313;p46"/>
          <p:cNvSpPr txBox="1"/>
          <p:nvPr/>
        </p:nvSpPr>
        <p:spPr>
          <a:xfrm>
            <a:off x="297550" y="1880450"/>
            <a:ext cx="5458200" cy="43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/>
              <a:t>Flexible Air Cathodes: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i="1" lang="en-IN" sz="1600"/>
              <a:t>Spraying Technique:</a:t>
            </a:r>
            <a:r>
              <a:rPr lang="en-IN" sz="1600"/>
              <a:t> Catalyst sprayed onto porous current collector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IN" sz="1600"/>
              <a:t>N-doped CNT/reduced graphene oxide (rGO) hybrid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IN" sz="1600"/>
              <a:t>Cross-stacked aligned CNT sheets dipped in RuO2 catalyst ink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IN" sz="1600"/>
              <a:t>Co atoms dispersed in coordination polymers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i="1" lang="en-IN" sz="1600"/>
              <a:t>In-Situ Construction: </a:t>
            </a:r>
            <a:r>
              <a:rPr lang="en-IN" sz="1600"/>
              <a:t>Integration of catalyst and/or a current collector into free standing electrodes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IN" sz="1600"/>
              <a:t>Flexible carbon cloth with oxygen abundant functional groups (acid oxidation, air calcination)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IN" sz="1600"/>
              <a:t>Graphene hydrogel or B-doped graphene quantum dots (self assembly of rGO during hydrothermal process)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Metal-CO</a:t>
            </a:r>
            <a:r>
              <a:rPr baseline="-25000" lang="en-IN"/>
              <a:t>2</a:t>
            </a:r>
            <a:r>
              <a:rPr lang="en-IN"/>
              <a:t> Batteries</a:t>
            </a:r>
            <a:endParaRPr/>
          </a:p>
        </p:txBody>
      </p:sp>
      <p:sp>
        <p:nvSpPr>
          <p:cNvPr id="320" name="Google Shape;320;p47"/>
          <p:cNvSpPr txBox="1"/>
          <p:nvPr/>
        </p:nvSpPr>
        <p:spPr>
          <a:xfrm>
            <a:off x="501650" y="1814375"/>
            <a:ext cx="51774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IN" sz="1600"/>
              <a:t>Promising candidate for next generation batteries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IN" sz="1600"/>
              <a:t>High energy density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IN" sz="1600"/>
              <a:t>CO</a:t>
            </a:r>
            <a:r>
              <a:rPr baseline="-25000" lang="en-IN" sz="1600"/>
              <a:t>2</a:t>
            </a:r>
            <a:r>
              <a:rPr lang="en-IN" sz="1600"/>
              <a:t> capture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21" name="Google Shape;3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13" y="3614075"/>
            <a:ext cx="9858374" cy="28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 txBox="1"/>
          <p:nvPr/>
        </p:nvSpPr>
        <p:spPr>
          <a:xfrm>
            <a:off x="6218450" y="1814388"/>
            <a:ext cx="52797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IN" sz="1600">
                <a:solidFill>
                  <a:schemeClr val="dk1"/>
                </a:solidFill>
              </a:rPr>
              <a:t>Li-CO</a:t>
            </a:r>
            <a:r>
              <a:rPr baseline="-25000" lang="en-IN" sz="1600">
                <a:solidFill>
                  <a:schemeClr val="dk1"/>
                </a:solidFill>
              </a:rPr>
              <a:t>2</a:t>
            </a:r>
            <a:r>
              <a:rPr lang="en-IN" sz="1600">
                <a:solidFill>
                  <a:schemeClr val="dk1"/>
                </a:solidFill>
              </a:rPr>
              <a:t>, K-CO</a:t>
            </a:r>
            <a:r>
              <a:rPr baseline="-25000" lang="en-IN" sz="1600">
                <a:solidFill>
                  <a:schemeClr val="dk1"/>
                </a:solidFill>
              </a:rPr>
              <a:t>2</a:t>
            </a:r>
            <a:r>
              <a:rPr lang="en-IN" sz="1600">
                <a:solidFill>
                  <a:schemeClr val="dk1"/>
                </a:solidFill>
              </a:rPr>
              <a:t>, Na-CO</a:t>
            </a:r>
            <a:r>
              <a:rPr baseline="-25000" lang="en-IN" sz="1600">
                <a:solidFill>
                  <a:schemeClr val="dk1"/>
                </a:solidFill>
              </a:rPr>
              <a:t>2</a:t>
            </a:r>
            <a:r>
              <a:rPr lang="en-IN" sz="1600">
                <a:solidFill>
                  <a:schemeClr val="dk1"/>
                </a:solidFill>
              </a:rPr>
              <a:t>, Al-CO</a:t>
            </a:r>
            <a:r>
              <a:rPr baseline="-25000" lang="en-IN" sz="1600">
                <a:solidFill>
                  <a:schemeClr val="dk1"/>
                </a:solidFill>
              </a:rPr>
              <a:t>2</a:t>
            </a:r>
            <a:r>
              <a:rPr lang="en-IN" sz="1600">
                <a:solidFill>
                  <a:schemeClr val="dk1"/>
                </a:solidFill>
              </a:rPr>
              <a:t>, Zn-CO</a:t>
            </a:r>
            <a:r>
              <a:rPr baseline="-25000" lang="en-IN" sz="16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IN" sz="1600">
                <a:solidFill>
                  <a:schemeClr val="dk1"/>
                </a:solidFill>
              </a:rPr>
              <a:t>Li-CO</a:t>
            </a:r>
            <a:r>
              <a:rPr baseline="-25000" lang="en-IN" sz="1600">
                <a:solidFill>
                  <a:schemeClr val="dk1"/>
                </a:solidFill>
              </a:rPr>
              <a:t>2 </a:t>
            </a:r>
            <a:r>
              <a:rPr lang="en-IN" sz="1600">
                <a:solidFill>
                  <a:schemeClr val="dk1"/>
                </a:solidFill>
              </a:rPr>
              <a:t> most promising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IN" sz="1600">
                <a:solidFill>
                  <a:schemeClr val="dk1"/>
                </a:solidFill>
              </a:rPr>
              <a:t>Working Voltage → 2.8 V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IN" sz="1600">
                <a:solidFill>
                  <a:schemeClr val="dk1"/>
                </a:solidFill>
              </a:rPr>
              <a:t>Energy Density → 1875 W h kg -1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Metal-CO</a:t>
            </a:r>
            <a:r>
              <a:rPr baseline="-25000" lang="en-IN"/>
              <a:t>2</a:t>
            </a:r>
            <a:r>
              <a:rPr lang="en-IN"/>
              <a:t> Batteries: Li-CO</a:t>
            </a:r>
            <a:r>
              <a:rPr baseline="-25000" lang="en-IN"/>
              <a:t>2</a:t>
            </a:r>
            <a:endParaRPr baseline="-25000"/>
          </a:p>
        </p:txBody>
      </p:sp>
      <p:pic>
        <p:nvPicPr>
          <p:cNvPr id="329" name="Google Shape;3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00" y="2032900"/>
            <a:ext cx="4310751" cy="29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12" y="4866600"/>
            <a:ext cx="4501226" cy="9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8"/>
          <p:cNvSpPr txBox="1"/>
          <p:nvPr/>
        </p:nvSpPr>
        <p:spPr>
          <a:xfrm>
            <a:off x="5048250" y="1706325"/>
            <a:ext cx="56877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/>
              <a:t>Flexible Air Cathodes: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n-IN" sz="1600"/>
              <a:t>For Planar Batteries:</a:t>
            </a:r>
            <a:endParaRPr i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IN" sz="1600"/>
              <a:t>N-doped carbon with MoFeNi and MoC nanocomposites on nickel foam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IN" sz="1600"/>
              <a:t> Ru/C-based cathode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IN" sz="1600"/>
              <a:t>Ir/C nanofiber networks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n-IN" sz="1600"/>
              <a:t>For Fiber Shaped Batteries:</a:t>
            </a:r>
            <a:endParaRPr i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IN" sz="1600"/>
              <a:t>N-doped CNTs networks anchored on Ti wires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IN" sz="1600"/>
              <a:t>Mo2C nanoparticles on CNT cloth hybrid films</a:t>
            </a:r>
            <a:endParaRPr sz="1600"/>
          </a:p>
        </p:txBody>
      </p:sp>
      <p:pic>
        <p:nvPicPr>
          <p:cNvPr id="332" name="Google Shape;33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5675" y="4403025"/>
            <a:ext cx="2440614" cy="20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Batteries: General Concept</a:t>
            </a:r>
            <a:endParaRPr/>
          </a:p>
        </p:txBody>
      </p:sp>
      <p:sp>
        <p:nvSpPr>
          <p:cNvPr id="176" name="Google Shape;176;p31"/>
          <p:cNvSpPr txBox="1"/>
          <p:nvPr/>
        </p:nvSpPr>
        <p:spPr>
          <a:xfrm>
            <a:off x="573125" y="1532950"/>
            <a:ext cx="106806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Current Collectors: Al, Cu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Electrodes: Metal oxides(positive terminal), Carbon(neg terminal)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Active material: </a:t>
            </a:r>
            <a:r>
              <a:rPr lang="en-IN" sz="1900">
                <a:solidFill>
                  <a:schemeClr val="dk1"/>
                </a:solidFill>
              </a:rPr>
              <a:t>Li</a:t>
            </a:r>
            <a:r>
              <a:rPr baseline="-25000" lang="en-IN" sz="1900">
                <a:solidFill>
                  <a:schemeClr val="dk1"/>
                </a:solidFill>
              </a:rPr>
              <a:t>2</a:t>
            </a:r>
            <a:r>
              <a:rPr lang="en-IN" sz="1900">
                <a:solidFill>
                  <a:schemeClr val="dk1"/>
                </a:solidFill>
              </a:rPr>
              <a:t>O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Electrolyte: Lithium based gel or polymer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Separators: Polyethylene, Polypropylene</a:t>
            </a:r>
            <a:endParaRPr sz="1900"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400" y="3295075"/>
            <a:ext cx="7764249" cy="32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Polymer Based Batteries</a:t>
            </a:r>
            <a:endParaRPr/>
          </a:p>
        </p:txBody>
      </p:sp>
      <p:sp>
        <p:nvSpPr>
          <p:cNvPr id="339" name="Google Shape;339;p49"/>
          <p:cNvSpPr txBox="1"/>
          <p:nvPr/>
        </p:nvSpPr>
        <p:spPr>
          <a:xfrm>
            <a:off x="315150" y="1530675"/>
            <a:ext cx="58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9"/>
          <p:cNvSpPr txBox="1"/>
          <p:nvPr/>
        </p:nvSpPr>
        <p:spPr>
          <a:xfrm>
            <a:off x="375175" y="1650725"/>
            <a:ext cx="64677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Batteries that use organic </a:t>
            </a:r>
            <a:r>
              <a:rPr lang="en-IN" sz="1800" u="sng"/>
              <a:t>redox-active polymers</a:t>
            </a:r>
            <a:r>
              <a:rPr lang="en-IN" sz="1800"/>
              <a:t> instead of metals for either electrode, cathode or anode are polymer-based batteries.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Advantages over Li-ion batteries -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1800"/>
              <a:t>Excellent rate performance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1800"/>
              <a:t>Very long cycle life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Sustainable and recyclable.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Polymer based </a:t>
            </a:r>
            <a:r>
              <a:rPr lang="en-IN" sz="1800"/>
              <a:t>batteries</a:t>
            </a:r>
            <a:r>
              <a:rPr lang="en-IN" sz="1800"/>
              <a:t> typically consist of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1800"/>
              <a:t>Electrodes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IN" sz="1800"/>
              <a:t>Active polymer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IN" sz="1800"/>
              <a:t>Conductive additive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IN" sz="1800"/>
              <a:t>Polymeric binder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1800"/>
              <a:t>Electrolyte/separator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41" name="Google Shape;341;p49"/>
          <p:cNvPicPr preferRelativeResize="0"/>
          <p:nvPr/>
        </p:nvPicPr>
        <p:blipFill rotWithShape="1">
          <a:blip r:embed="rId3">
            <a:alphaModFix/>
          </a:blip>
          <a:srcRect b="0" l="2175" r="4033" t="0"/>
          <a:stretch/>
        </p:blipFill>
        <p:spPr>
          <a:xfrm>
            <a:off x="6400550" y="1930875"/>
            <a:ext cx="5604676" cy="27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/>
          <p:nvPr/>
        </p:nvSpPr>
        <p:spPr>
          <a:xfrm>
            <a:off x="6647900" y="4772100"/>
            <a:ext cx="52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Polymer based battery in dual ion-configuration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Active materials</a:t>
            </a:r>
            <a:endParaRPr/>
          </a:p>
        </p:txBody>
      </p:sp>
      <p:sp>
        <p:nvSpPr>
          <p:cNvPr id="349" name="Google Shape;349;p50"/>
          <p:cNvSpPr txBox="1"/>
          <p:nvPr/>
        </p:nvSpPr>
        <p:spPr>
          <a:xfrm>
            <a:off x="105050" y="1740750"/>
            <a:ext cx="55824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IN" sz="1800"/>
              <a:t>Conjugated Polymers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 </a:t>
            </a:r>
            <a:r>
              <a:rPr lang="en-IN" sz="1800" u="sng"/>
              <a:t>Advantages</a:t>
            </a:r>
            <a:r>
              <a:rPr lang="en-IN" sz="1800"/>
              <a:t> - conductivity can be varied through doping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/>
              <a:t> Disadvantages</a:t>
            </a:r>
            <a:r>
              <a:rPr lang="en-IN" sz="1800"/>
              <a:t> - i. slopping redox potential</a:t>
            </a:r>
            <a:endParaRPr sz="1800"/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      </a:t>
            </a:r>
            <a:r>
              <a:rPr lang="en-IN" sz="1800"/>
              <a:t>ii.</a:t>
            </a:r>
            <a:r>
              <a:rPr lang="en-IN" sz="1800"/>
              <a:t> limited achievable level of doping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Examples -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IN" sz="1800"/>
              <a:t>Polypyrrole (PPy)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IN" sz="1800"/>
              <a:t>Polythiophene (PT)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IN" sz="1800"/>
              <a:t>Polyaniline (PANI)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IN" sz="1800"/>
              <a:t>Polyacetylene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IN" sz="1800"/>
              <a:t>Combination with inorganic redox active compounds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0" name="Google Shape;350;p50"/>
          <p:cNvSpPr txBox="1"/>
          <p:nvPr/>
        </p:nvSpPr>
        <p:spPr>
          <a:xfrm>
            <a:off x="5777525" y="1740750"/>
            <a:ext cx="63480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</a:rPr>
              <a:t>2.	Nonconjugated conventional redox-active polymers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</a:rPr>
              <a:t>	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</a:rPr>
              <a:t>	</a:t>
            </a:r>
            <a:r>
              <a:rPr lang="en-IN" sz="1800" u="sng">
                <a:solidFill>
                  <a:schemeClr val="dk1"/>
                </a:solidFill>
              </a:rPr>
              <a:t>Advantages</a:t>
            </a:r>
            <a:r>
              <a:rPr lang="en-IN" sz="1800">
                <a:solidFill>
                  <a:schemeClr val="dk1"/>
                </a:solidFill>
              </a:rPr>
              <a:t> - non-conductive backbone therefore charge localized over redox sites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</a:rPr>
              <a:t>	</a:t>
            </a:r>
            <a:r>
              <a:rPr lang="en-IN" sz="1800" u="sng">
                <a:solidFill>
                  <a:schemeClr val="dk1"/>
                </a:solidFill>
              </a:rPr>
              <a:t>Disadvantages</a:t>
            </a:r>
            <a:r>
              <a:rPr lang="en-IN" sz="1800">
                <a:solidFill>
                  <a:schemeClr val="dk1"/>
                </a:solidFill>
              </a:rPr>
              <a:t> - low conductivity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</a:rPr>
              <a:t>	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</a:rPr>
              <a:t>Examples -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IN" sz="1800">
                <a:solidFill>
                  <a:schemeClr val="dk1"/>
                </a:solidFill>
              </a:rPr>
              <a:t>Carbonyl Compounds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IN" sz="1800">
                <a:solidFill>
                  <a:schemeClr val="dk1"/>
                </a:solidFill>
              </a:rPr>
              <a:t>Organosulfur Compounds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IN" sz="1800">
                <a:solidFill>
                  <a:schemeClr val="dk1"/>
                </a:solidFill>
              </a:rPr>
              <a:t>Carbazole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IN" sz="1800">
                <a:solidFill>
                  <a:schemeClr val="dk1"/>
                </a:solidFill>
              </a:rPr>
              <a:t>Organometallic ferrocene-based compounds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Radical batteries</a:t>
            </a:r>
            <a:endParaRPr/>
          </a:p>
        </p:txBody>
      </p:sp>
      <p:sp>
        <p:nvSpPr>
          <p:cNvPr id="357" name="Google Shape;357;p51"/>
          <p:cNvSpPr txBox="1"/>
          <p:nvPr/>
        </p:nvSpPr>
        <p:spPr>
          <a:xfrm>
            <a:off x="435200" y="1560675"/>
            <a:ext cx="72933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Organic radical batteries are stable during operation but degradable at end of life.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IN" sz="1800"/>
              <a:t>PTMA</a:t>
            </a:r>
            <a:r>
              <a:rPr lang="en-IN" sz="1800"/>
              <a:t> (poly(2,2,6,6-tetramethylpiperidinyloxy-4-ylmethacrylate))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	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PTMA changes into gel like state due to </a:t>
            </a:r>
            <a:r>
              <a:rPr lang="en-IN" sz="1800"/>
              <a:t>absorption</a:t>
            </a:r>
            <a:r>
              <a:rPr lang="en-IN" sz="1800"/>
              <a:t> of organic electrolytes and </a:t>
            </a:r>
            <a:r>
              <a:rPr lang="en-IN" sz="1800"/>
              <a:t>hardly</a:t>
            </a:r>
            <a:r>
              <a:rPr lang="en-IN" sz="1800"/>
              <a:t> gets damaged when </a:t>
            </a:r>
            <a:r>
              <a:rPr lang="en-IN" sz="1800"/>
              <a:t>repeatedly</a:t>
            </a:r>
            <a:r>
              <a:rPr lang="en-IN" sz="1800"/>
              <a:t> gets bent and unbent.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Cross linked PTMA gel has the storage elastic modulus under 10kPa.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PTMA/vapor grown carbon fiber (VGCF) composite show excellent discharge rate properties (20C/1C capacity 91%).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Other examples -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1800"/>
              <a:t> 2,2,6,6-Tetramethylpiperidinyl-N-oxyl (TEMPO)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1800"/>
              <a:t> Nitroxide Radicals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1800"/>
              <a:t> Galvinoxyl</a:t>
            </a:r>
            <a:endParaRPr sz="1800"/>
          </a:p>
        </p:txBody>
      </p:sp>
      <p:pic>
        <p:nvPicPr>
          <p:cNvPr id="358" name="Google Shape;3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0875" y="1898900"/>
            <a:ext cx="3462582" cy="1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Conductive additive</a:t>
            </a:r>
            <a:endParaRPr/>
          </a:p>
        </p:txBody>
      </p:sp>
      <p:sp>
        <p:nvSpPr>
          <p:cNvPr id="365" name="Google Shape;365;p52"/>
          <p:cNvSpPr txBox="1"/>
          <p:nvPr/>
        </p:nvSpPr>
        <p:spPr>
          <a:xfrm>
            <a:off x="390175" y="1560675"/>
            <a:ext cx="11435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Non conjugated polymers posses low conductivity therefore additional conductive additives are required.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Example -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1800"/>
              <a:t>Carbon powder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1800"/>
              <a:t>Vapor grown carbon fibers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1800"/>
              <a:t>Graphene or carbon nanotubes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1800"/>
              <a:t>G</a:t>
            </a:r>
            <a:r>
              <a:rPr lang="en-IN" sz="1800"/>
              <a:t>raphene or reduced graphene oxide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66" name="Google Shape;3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911" y="2356050"/>
            <a:ext cx="5375213" cy="29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2"/>
          <p:cNvSpPr txBox="1"/>
          <p:nvPr/>
        </p:nvSpPr>
        <p:spPr>
          <a:xfrm>
            <a:off x="390175" y="4515975"/>
            <a:ext cx="5375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Work by Sarah et. al. shows that the absence of cracks in the CNT based electrodes suggests that the CNTs form an interconnected network that mechanically binds the active material.</a:t>
            </a:r>
            <a:endParaRPr sz="2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3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Polymeric binders </a:t>
            </a:r>
            <a:endParaRPr/>
          </a:p>
        </p:txBody>
      </p:sp>
      <p:sp>
        <p:nvSpPr>
          <p:cNvPr id="374" name="Google Shape;374;p53"/>
          <p:cNvSpPr txBox="1"/>
          <p:nvPr/>
        </p:nvSpPr>
        <p:spPr>
          <a:xfrm>
            <a:off x="435200" y="1710750"/>
            <a:ext cx="8673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/>
              <a:t>Polymeric binders </a:t>
            </a:r>
            <a:r>
              <a:rPr lang="en-IN" sz="1800"/>
              <a:t>provide mechanical stability and provide good contact between current collector and composite electrodes.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2 to 10 wt % of a composite electrode consists of binders.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Example -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1800"/>
              <a:t>Carboxymethylcellulose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1800"/>
              <a:t>fluorinated polymers such as - PVDF(poly(vinylidene difluoride)) </a:t>
            </a:r>
            <a:endParaRPr sz="1800"/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/>
              <a:t>    - </a:t>
            </a:r>
            <a:r>
              <a:rPr lang="en-IN" sz="1800"/>
              <a:t>PTFE (poly(tetrafluoroethylene))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References</a:t>
            </a:r>
            <a:endParaRPr/>
          </a:p>
        </p:txBody>
      </p:sp>
      <p:sp>
        <p:nvSpPr>
          <p:cNvPr id="381" name="Google Shape;381;p54"/>
          <p:cNvSpPr txBox="1"/>
          <p:nvPr/>
        </p:nvSpPr>
        <p:spPr>
          <a:xfrm>
            <a:off x="270125" y="1590700"/>
            <a:ext cx="11224800" cy="3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/>
              <a:t>S.  Muench, A.  Wild, C.  Friebe, B.  Häupler, T.  Janoschka, U. S. Schubert, Chem. Rev. 2016, 116, 9438.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/>
              <a:t>Hager, M. D., Esser, B., Feng, X., Schuhmann, W., Theato, P., &amp; Schubert, U. S. (2020). Polymer-based batteries-flexible and thin energy storage systems. Advanced Materials (Deerfield Beach, Fla.), 32(39), e2000587. https://doi.org/10.1002/adma.202000587</a:t>
            </a:r>
            <a:endParaRPr/>
          </a:p>
          <a:p>
            <a:pPr indent="-317500" lvl="0" marL="457200" rtl="0" algn="l">
              <a:lnSpc>
                <a:spcPct val="7826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>
                <a:solidFill>
                  <a:schemeClr val="dk1"/>
                </a:solidFill>
                <a:highlight>
                  <a:srgbClr val="FFFFFF"/>
                </a:highlight>
              </a:rPr>
              <a:t>Reduced Graphene Oxide Films with Ultrahigh Conductivity as Li-Ion Battery Current Collectors https://orcid.org/0000-0001-9829-1202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u="sng">
                <a:solidFill>
                  <a:schemeClr val="hlink"/>
                </a:solidFill>
                <a:hlinkClick r:id="rId3"/>
              </a:rPr>
              <a:t>https://doi.org/10.1002/adma.201202196</a:t>
            </a:r>
            <a:r>
              <a:rPr lang="en-IN"/>
              <a:t>. </a:t>
            </a:r>
            <a:r>
              <a:rPr lang="en-IN">
                <a:solidFill>
                  <a:srgbClr val="212121"/>
                </a:solidFill>
                <a:highlight>
                  <a:srgbClr val="FFFFFF"/>
                </a:highlight>
              </a:rPr>
              <a:t>Cable-type flexible lithium ion battery based on hollow multi-helix electrodes</a:t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>
                <a:solidFill>
                  <a:schemeClr val="dk1"/>
                </a:solidFill>
              </a:rPr>
              <a:t>A Figure of Merit for Flexible Batteries https://doi.org/10.1016/j.joule.2020.05.015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>
                <a:solidFill>
                  <a:schemeClr val="dk1"/>
                </a:solidFill>
              </a:rPr>
              <a:t>DOI: 10.1021/acsenergylett.8b02496  Designing Flexible Lithium-Ion Batteries by Structural Engineering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782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>
                <a:solidFill>
                  <a:srgbClr val="1C1D1E"/>
                </a:solidFill>
                <a:highlight>
                  <a:srgbClr val="FFFFFF"/>
                </a:highlight>
              </a:rPr>
              <a:t>Development of flexible Li-ion batteries for flexible electronics. https://doi.org/10.1002/inf2.12117</a:t>
            </a:r>
            <a:endParaRPr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>
                <a:solidFill>
                  <a:schemeClr val="dk1"/>
                </a:solidFill>
                <a:highlight>
                  <a:srgbClr val="FFFFFF"/>
                </a:highlight>
              </a:rPr>
              <a:t>Achieving high gravimetric energy density for flexible lithium-ion batteries facilitated by core–double-shell electrodes. https://doi.org/10.1039/C8EE00522B</a:t>
            </a:r>
            <a:endParaRPr>
              <a:solidFill>
                <a:srgbClr val="007AA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>
                <a:solidFill>
                  <a:schemeClr val="dk1"/>
                </a:solidFill>
                <a:highlight>
                  <a:srgbClr val="FFFFFF"/>
                </a:highlight>
              </a:rPr>
              <a:t>Solvent-Engineered Scalable Production of Polysulfide-Blocking Shields to Enhance Practical Lithium–Sulfur Batteries</a:t>
            </a:r>
            <a:endParaRPr b="1"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IN" sz="1300">
                <a:solidFill>
                  <a:schemeClr val="dk1"/>
                </a:solidFill>
              </a:rPr>
              <a:t>h</a:t>
            </a:r>
            <a:r>
              <a:rPr lang="en-IN">
                <a:solidFill>
                  <a:schemeClr val="dk1"/>
                </a:solidFill>
              </a:rPr>
              <a:t>ttps://doi.org/10.1149/MA2018-03/2/129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>
                <a:solidFill>
                  <a:schemeClr val="dk1"/>
                </a:solidFill>
              </a:rPr>
              <a:t>https://doi.org/10.1016/j.msea.2018.08.033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/>
        </p:nvSpPr>
        <p:spPr>
          <a:xfrm>
            <a:off x="4185669" y="2921168"/>
            <a:ext cx="382066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IN"/>
              <a:t>Flexible batteries: Need</a:t>
            </a:r>
            <a:endParaRPr/>
          </a:p>
        </p:txBody>
      </p:sp>
      <p:sp>
        <p:nvSpPr>
          <p:cNvPr id="183" name="Google Shape;183;p32"/>
          <p:cNvSpPr txBox="1"/>
          <p:nvPr/>
        </p:nvSpPr>
        <p:spPr>
          <a:xfrm>
            <a:off x="406399" y="1565731"/>
            <a:ext cx="10879909" cy="403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marR="0" rtl="0" algn="l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Internet of things</a:t>
            </a:r>
            <a:endParaRPr sz="1900"/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Foldable displays</a:t>
            </a:r>
            <a:endParaRPr sz="1900"/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Wearable and </a:t>
            </a:r>
            <a:r>
              <a:rPr lang="en-IN" sz="1900"/>
              <a:t>Implantable</a:t>
            </a:r>
            <a:r>
              <a:rPr lang="en-IN" sz="1900"/>
              <a:t> devices</a:t>
            </a:r>
            <a:endParaRPr sz="1900"/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RFID tags</a:t>
            </a:r>
            <a:endParaRPr sz="1900"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00" y="3828551"/>
            <a:ext cx="2593800" cy="176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925" y="3638320"/>
            <a:ext cx="2593800" cy="19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4746" y="3385121"/>
            <a:ext cx="4540300" cy="22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IN"/>
              <a:t>Flexible batteries: Desired Properties </a:t>
            </a: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735075" y="1403975"/>
            <a:ext cx="84327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900"/>
              <a:t>High energy density, high flexibility, and dynamically stable power output should be achieved simultaneously in flexible batteries.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900"/>
              <a:t>Mechanical properties: </a:t>
            </a:r>
            <a:r>
              <a:rPr lang="en-IN" sz="1900"/>
              <a:t>For </a:t>
            </a:r>
            <a:r>
              <a:rPr lang="en-IN" sz="1900"/>
              <a:t>flexible</a:t>
            </a:r>
            <a:r>
              <a:rPr lang="en-IN" sz="1900"/>
              <a:t> electronics minimum </a:t>
            </a:r>
            <a:r>
              <a:rPr lang="en-IN" sz="1900"/>
              <a:t>strain</a:t>
            </a:r>
            <a:r>
              <a:rPr lang="en-IN" sz="1900"/>
              <a:t> should be 5%.(by institute of printed electronics)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900"/>
              <a:t>Energy Density</a:t>
            </a:r>
            <a:r>
              <a:rPr lang="en-IN" sz="1900"/>
              <a:t>: </a:t>
            </a:r>
            <a:r>
              <a:rPr lang="en-IN" sz="1900">
                <a:solidFill>
                  <a:srgbClr val="202124"/>
                </a:solidFill>
                <a:highlight>
                  <a:srgbClr val="FFFFFF"/>
                </a:highlight>
              </a:rPr>
              <a:t>Energy density relates to the amount of energy that can be stored per battery unit. Standard Li-ion batteries have ED around 100-270Wh/kg.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900"/>
              <a:t>Flexible batteries figure of merit(</a:t>
            </a:r>
            <a:r>
              <a:rPr i="1" lang="en-IN" sz="1900"/>
              <a:t>fbom</a:t>
            </a:r>
            <a:r>
              <a:rPr b="1" lang="en-IN" sz="1900"/>
              <a:t>): </a:t>
            </a:r>
            <a:r>
              <a:rPr lang="en-IN" sz="1900"/>
              <a:t>Volumetric  energy density* strain.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6377" y="4140975"/>
            <a:ext cx="3325349" cy="22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 txBox="1"/>
          <p:nvPr/>
        </p:nvSpPr>
        <p:spPr>
          <a:xfrm>
            <a:off x="1653275" y="4837325"/>
            <a:ext cx="255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fbFoM = Ea/r.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Ea = aerial energy density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 = </a:t>
            </a:r>
            <a:r>
              <a:rPr lang="en-IN"/>
              <a:t>bending</a:t>
            </a:r>
            <a:r>
              <a:rPr lang="en-IN"/>
              <a:t> radius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Technologies</a:t>
            </a:r>
            <a:endParaRPr/>
          </a:p>
        </p:txBody>
      </p:sp>
      <p:sp>
        <p:nvSpPr>
          <p:cNvPr id="201" name="Google Shape;201;p34"/>
          <p:cNvSpPr txBox="1"/>
          <p:nvPr/>
        </p:nvSpPr>
        <p:spPr>
          <a:xfrm>
            <a:off x="688700" y="1706650"/>
            <a:ext cx="62823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IN" sz="2200"/>
              <a:t>Metal gas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IN" sz="2200"/>
              <a:t>Metal-CO</a:t>
            </a:r>
            <a:r>
              <a:rPr baseline="-25000" lang="en-IN" sz="2200"/>
              <a:t>2</a:t>
            </a:r>
            <a:endParaRPr baseline="-25000"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IN" sz="2200"/>
              <a:t>Metal O</a:t>
            </a:r>
            <a:r>
              <a:rPr baseline="-25000" lang="en-IN" sz="2200"/>
              <a:t>2</a:t>
            </a:r>
            <a:endParaRPr baseline="-2500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IN" sz="2200"/>
              <a:t>Li 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IN" sz="2200"/>
              <a:t>Li-S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IN" sz="2200"/>
              <a:t>Polymer based batteries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500" y="1631500"/>
            <a:ext cx="4916201" cy="229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124" y="3930325"/>
            <a:ext cx="5777451" cy="24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Li-Ion Batteries</a:t>
            </a:r>
            <a:endParaRPr/>
          </a:p>
        </p:txBody>
      </p:sp>
      <p:sp>
        <p:nvSpPr>
          <p:cNvPr id="210" name="Google Shape;210;p35"/>
          <p:cNvSpPr txBox="1"/>
          <p:nvPr/>
        </p:nvSpPr>
        <p:spPr>
          <a:xfrm>
            <a:off x="421975" y="1574875"/>
            <a:ext cx="93453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/>
              <a:t>How to make them flexible?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IN" sz="1900"/>
              <a:t>Using</a:t>
            </a:r>
            <a:r>
              <a:rPr lang="en-IN" sz="1900"/>
              <a:t> porous materials.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IN" sz="1900"/>
              <a:t>Superslim batteries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IN" sz="1900"/>
              <a:t>Structural &amp; topological changes</a:t>
            </a:r>
            <a:endParaRPr sz="1900"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475" y="3601850"/>
            <a:ext cx="3570300" cy="24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0800" y="1561875"/>
            <a:ext cx="1769075" cy="18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7250" y="1496950"/>
            <a:ext cx="2001886" cy="18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5375" y="3944900"/>
            <a:ext cx="5462849" cy="21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Porous Materials: Current collectors</a:t>
            </a:r>
            <a:endParaRPr/>
          </a:p>
        </p:txBody>
      </p:sp>
      <p:sp>
        <p:nvSpPr>
          <p:cNvPr id="221" name="Google Shape;221;p36"/>
          <p:cNvSpPr txBox="1"/>
          <p:nvPr/>
        </p:nvSpPr>
        <p:spPr>
          <a:xfrm>
            <a:off x="624600" y="1599775"/>
            <a:ext cx="92217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/>
              <a:t>Standard materials used: Al and Cu. </a:t>
            </a:r>
            <a:endParaRPr sz="19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IN" sz="2000"/>
              <a:t>Materials: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IN" sz="2000"/>
              <a:t>Al and Cu: </a:t>
            </a:r>
            <a:r>
              <a:rPr lang="en-IN" sz="2000"/>
              <a:t>Can be made flexible but not </a:t>
            </a:r>
            <a:r>
              <a:rPr lang="en-IN" sz="2000"/>
              <a:t>used</a:t>
            </a:r>
            <a:r>
              <a:rPr lang="en-IN" sz="2000"/>
              <a:t> because of low yield strain(0.9 and 1.2% respectively).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IN" sz="2000"/>
              <a:t>Carbonaceous and Polymers</a:t>
            </a:r>
            <a:r>
              <a:rPr lang="en-IN" sz="2000"/>
              <a:t>: </a:t>
            </a:r>
            <a:r>
              <a:rPr lang="en-IN" sz="2000"/>
              <a:t>CNTs, Carbon Fibers, carbon cloth  (CC),graphene,polyacrylonitrile (PAN), cellulose. </a:t>
            </a:r>
            <a:r>
              <a:rPr lang="en-IN" sz="2000">
                <a:solidFill>
                  <a:schemeClr val="dk1"/>
                </a:solidFill>
              </a:rPr>
              <a:t>H</a:t>
            </a:r>
            <a:r>
              <a:rPr lang="en-IN" sz="2000">
                <a:solidFill>
                  <a:schemeClr val="dk1"/>
                </a:solidFill>
              </a:rPr>
              <a:t>igh flexibility, extraordinary conductivity, light-weight and large surface area.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IN" sz="2000"/>
              <a:t>RGO: </a:t>
            </a:r>
            <a:r>
              <a:rPr lang="en-IN" sz="2000"/>
              <a:t>(in 2016), Highly porous, conductive film (&gt;3112 S/cm). fabricated by a solution based filtration process followed by thermal reduction (773 K), and then a high temperature reduction (2750 K by Joule heating)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150" y="4755049"/>
            <a:ext cx="3965875" cy="18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/>
          <p:nvPr/>
        </p:nvSpPr>
        <p:spPr>
          <a:xfrm>
            <a:off x="5511000" y="4919900"/>
            <a:ext cx="433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F</a:t>
            </a:r>
            <a:r>
              <a:rPr lang="en-IN"/>
              <a:t>abricated by depositing single-wall CNTs over wood microfibers through a layer-by-layer self-assembly process.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Porous Materials: Electrodes</a:t>
            </a:r>
            <a:endParaRPr/>
          </a:p>
        </p:txBody>
      </p:sp>
      <p:sp>
        <p:nvSpPr>
          <p:cNvPr id="230" name="Google Shape;230;p37"/>
          <p:cNvSpPr txBox="1"/>
          <p:nvPr/>
        </p:nvSpPr>
        <p:spPr>
          <a:xfrm>
            <a:off x="624600" y="1599775"/>
            <a:ext cx="92217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/>
              <a:t>Standard materials used: Metal oxides and Carbon based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Materials:</a:t>
            </a:r>
            <a:endParaRPr sz="1900"/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IN" sz="1900"/>
              <a:t>The electrodes are usually fabricated/ selected in a way, that it can interact well with the current collectors. This </a:t>
            </a:r>
            <a:r>
              <a:rPr lang="en-IN" sz="1900"/>
              <a:t>helps to increase the adhesion stress and area. For eg. the composite cathode of the poly-compound (PDHBQS) interlocked with single-wall carbon nanotubes (SWCNTs) has been fabricated for flexible LIBs. (discharge capacity of 182 mAh/g at 50 mA/g).</a:t>
            </a:r>
            <a:endParaRPr sz="1900"/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-IN" sz="1900"/>
              <a:t>TiO2 nanorods and SnO2 nanowires on MXene nanaosheets</a:t>
            </a:r>
            <a:r>
              <a:rPr lang="en-IN" sz="1900"/>
              <a:t> as porous anode for Li-ion batteries.</a:t>
            </a:r>
            <a:endParaRPr sz="1900"/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IN" sz="1900"/>
              <a:t>C Cloth with exfoliated porous Carbon shell(CC@EC) as CC. </a:t>
            </a:r>
            <a:r>
              <a:rPr lang="en-IN" sz="1900">
                <a:solidFill>
                  <a:schemeClr val="dk1"/>
                </a:solidFill>
                <a:highlight>
                  <a:srgbClr val="FFFFFF"/>
                </a:highlight>
              </a:rPr>
              <a:t>NiCo2O4 anode and LiNi1/3Co1/3Mn1/3O2 cathode are grown over CC@EC. Excellent properties of capacity retention after multiple bending cycles.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IN" sz="1900"/>
              <a:t>Some other porous materials include: </a:t>
            </a:r>
            <a:r>
              <a:rPr b="1" lang="en-IN" sz="1900"/>
              <a:t>Li Titanium oxide grown on Ti foil</a:t>
            </a:r>
            <a:r>
              <a:rPr lang="en-IN" sz="1900"/>
              <a:t>, porous </a:t>
            </a:r>
            <a:r>
              <a:rPr b="1" lang="en-IN" sz="1900"/>
              <a:t>LiCoO2 </a:t>
            </a:r>
            <a:r>
              <a:rPr lang="en-IN" sz="1900"/>
              <a:t>nanosheet array and porous </a:t>
            </a:r>
            <a:r>
              <a:rPr b="1" lang="en-IN" sz="1900"/>
              <a:t>LiMn2O4 </a:t>
            </a:r>
            <a:r>
              <a:rPr lang="en-IN" sz="1900"/>
              <a:t>nanosheets</a:t>
            </a:r>
            <a:endParaRPr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900"/>
              <a:t>The electrodes can be printed using common printing techniques: 3D, Aerosol gel, inkjet and stencil.</a:t>
            </a:r>
            <a:endParaRPr b="1" sz="1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Porous Materials: Electrodes</a:t>
            </a:r>
            <a:endParaRPr/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77" y="1779150"/>
            <a:ext cx="7265525" cy="33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/>
          <p:nvPr/>
        </p:nvSpPr>
        <p:spPr>
          <a:xfrm>
            <a:off x="871613" y="5401450"/>
            <a:ext cx="5890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-IN" sz="11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FLIB with NiCo</a:t>
            </a:r>
            <a:r>
              <a:rPr lang="en-IN" sz="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IN" sz="11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IN" sz="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4 </a:t>
            </a:r>
            <a:r>
              <a:rPr lang="en-IN" sz="11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anode and LiNi</a:t>
            </a:r>
            <a:r>
              <a:rPr lang="en-IN" sz="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r>
              <a:rPr lang="en-IN" sz="11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</a:t>
            </a:r>
            <a:r>
              <a:rPr lang="en-IN" sz="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IN" sz="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/3</a:t>
            </a:r>
            <a:r>
              <a:rPr lang="en-IN" sz="11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Mn</a:t>
            </a:r>
            <a:r>
              <a:rPr lang="en-IN" sz="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r>
              <a:rPr lang="en-IN" sz="11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IN" sz="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IN" sz="11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cathode on carbon cloth current collectors. </a:t>
            </a:r>
            <a:endParaRPr sz="1500"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2730" l="0" r="0" t="-2730"/>
          <a:stretch/>
        </p:blipFill>
        <p:spPr>
          <a:xfrm>
            <a:off x="8023250" y="1938350"/>
            <a:ext cx="3459575" cy="26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 txBox="1"/>
          <p:nvPr/>
        </p:nvSpPr>
        <p:spPr>
          <a:xfrm>
            <a:off x="931025" y="5732125"/>
            <a:ext cx="571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  <a:highlight>
                  <a:srgbClr val="FFFFFF"/>
                </a:highlight>
              </a:rPr>
              <a:t>The monolithic CC@EC@NCO CDS architectures are fabricated by the thermal reduction and etching of the hydrothermally produced Ni(OH)</a:t>
            </a:r>
            <a:r>
              <a:rPr lang="en-IN" sz="1100">
                <a:solidFill>
                  <a:schemeClr val="dk1"/>
                </a:solidFill>
                <a:highlight>
                  <a:srgbClr val="FFFFFF"/>
                </a:highlight>
              </a:rPr>
              <a:t>2</a:t>
            </a:r>
            <a:r>
              <a:rPr lang="en-IN" sz="1200">
                <a:solidFill>
                  <a:schemeClr val="dk1"/>
                </a:solidFill>
                <a:highlight>
                  <a:srgbClr val="FFFFFF"/>
                </a:highlight>
              </a:rPr>
              <a:t>·H</a:t>
            </a:r>
            <a:r>
              <a:rPr lang="en-IN" sz="1100">
                <a:solidFill>
                  <a:schemeClr val="dk1"/>
                </a:solidFill>
                <a:highlight>
                  <a:srgbClr val="FFFFFF"/>
                </a:highlight>
              </a:rPr>
              <a:t>2</a:t>
            </a:r>
            <a:r>
              <a:rPr lang="en-IN" sz="1200">
                <a:solidFill>
                  <a:schemeClr val="dk1"/>
                </a:solidFill>
                <a:highlight>
                  <a:srgbClr val="FFFFFF"/>
                </a:highlight>
              </a:rPr>
              <a:t>O nanosheets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